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306" r:id="rId3"/>
    <p:sldId id="308" r:id="rId4"/>
    <p:sldId id="265" r:id="rId5"/>
    <p:sldId id="310" r:id="rId6"/>
    <p:sldId id="311" r:id="rId7"/>
    <p:sldId id="264" r:id="rId8"/>
    <p:sldId id="266" r:id="rId9"/>
    <p:sldId id="312" r:id="rId10"/>
    <p:sldId id="313" r:id="rId11"/>
    <p:sldId id="314" r:id="rId12"/>
    <p:sldId id="267" r:id="rId13"/>
    <p:sldId id="268" r:id="rId14"/>
    <p:sldId id="269" r:id="rId15"/>
    <p:sldId id="270" r:id="rId16"/>
    <p:sldId id="271" r:id="rId17"/>
    <p:sldId id="295" r:id="rId18"/>
    <p:sldId id="296" r:id="rId19"/>
    <p:sldId id="297" r:id="rId20"/>
    <p:sldId id="298" r:id="rId21"/>
    <p:sldId id="276" r:id="rId22"/>
    <p:sldId id="277" r:id="rId23"/>
    <p:sldId id="278" r:id="rId24"/>
    <p:sldId id="279" r:id="rId25"/>
    <p:sldId id="299" r:id="rId26"/>
    <p:sldId id="315" r:id="rId27"/>
    <p:sldId id="316" r:id="rId28"/>
    <p:sldId id="281" r:id="rId29"/>
    <p:sldId id="282" r:id="rId30"/>
    <p:sldId id="283" r:id="rId31"/>
    <p:sldId id="284" r:id="rId32"/>
    <p:sldId id="300" r:id="rId33"/>
    <p:sldId id="301" r:id="rId34"/>
    <p:sldId id="287" r:id="rId35"/>
    <p:sldId id="288" r:id="rId36"/>
    <p:sldId id="305" r:id="rId37"/>
    <p:sldId id="293" r:id="rId38"/>
    <p:sldId id="307" r:id="rId39"/>
    <p:sldId id="294" r:id="rId4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 autoAdjust="0"/>
    <p:restoredTop sz="94554"/>
  </p:normalViewPr>
  <p:slideViewPr>
    <p:cSldViewPr snapToGrid="0" snapToObjects="1" showGuides="1">
      <p:cViewPr>
        <p:scale>
          <a:sx n="100" d="100"/>
          <a:sy n="100" d="100"/>
        </p:scale>
        <p:origin x="1584" y="496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never goes into or through Python</a:t>
            </a:r>
          </a:p>
          <a:p>
            <a:r>
              <a:rPr lang="en-US" dirty="0" smtClean="0"/>
              <a:t>Python tells H2O what to do</a:t>
            </a:r>
          </a:p>
          <a:p>
            <a:r>
              <a:rPr lang="en-US" dirty="0" smtClean="0"/>
              <a:t>Python has a pointer to the big data that lives in H2O</a:t>
            </a:r>
          </a:p>
          <a:p>
            <a:r>
              <a:rPr lang="en-US" dirty="0" smtClean="0"/>
              <a:t>Operations on the Python object are intercepted using operator </a:t>
            </a:r>
            <a:r>
              <a:rPr lang="en-US" dirty="0" err="1" smtClean="0"/>
              <a:t>overleading</a:t>
            </a:r>
            <a:r>
              <a:rPr lang="en-US" dirty="0" smtClean="0"/>
              <a:t> and forwarded to H2O via the REST API</a:t>
            </a:r>
          </a:p>
          <a:p>
            <a:r>
              <a:rPr lang="en-US" dirty="0" smtClean="0"/>
              <a:t>H2OFrame object in Python is a proxy for the big data in H2O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Python: </a:t>
            </a:r>
            <a:r>
              <a:rPr lang="en-US" dirty="0" err="1" smtClean="0"/>
              <a:t>df</a:t>
            </a:r>
            <a:r>
              <a:rPr lang="en-US" dirty="0" smtClean="0"/>
              <a:t>= h2o.import_file(“</a:t>
            </a:r>
            <a:r>
              <a:rPr lang="en-US" dirty="0" err="1" smtClean="0"/>
              <a:t>hdfs</a:t>
            </a:r>
            <a:r>
              <a:rPr lang="en-US" dirty="0" smtClean="0"/>
              <a:t>://path/to/</a:t>
            </a:r>
            <a:r>
              <a:rPr lang="en-US" dirty="0" err="1" smtClean="0"/>
              <a:t>data.csv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h2o_df is an H2OFrame object in 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8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in/hankroark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h2o.ai/" TargetMode="External"/><Relationship Id="rId4" Type="http://schemas.openxmlformats.org/officeDocument/2006/relationships/hyperlink" Target="http://www.h2o.ai/resources/" TargetMode="External"/><Relationship Id="rId5" Type="http://schemas.openxmlformats.org/officeDocument/2006/relationships/hyperlink" Target="http://github.com/h2oai/" TargetMode="External"/><Relationship Id="rId6" Type="http://schemas.openxmlformats.org/officeDocument/2006/relationships/hyperlink" Target="http://learn.h2o.ai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2o.ai/downloa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h2oai" TargetMode="External"/><Relationship Id="rId3" Type="http://schemas.openxmlformats.org/officeDocument/2006/relationships/hyperlink" Target="mailto:careers@h2o.ai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lecom-cloud.net/wp-content/uploads/2015/05/Screen-Shot-2015-05-27-at-3.51.47-PM.png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Fast, Distributed Machine Learning for Python using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 smtClean="0"/>
              <a:t>Hank </a:t>
            </a:r>
            <a:r>
              <a:rPr lang="en-US" dirty="0" smtClean="0"/>
              <a:t>Roark</a:t>
            </a:r>
          </a:p>
          <a:p>
            <a:r>
              <a:rPr lang="en-US" dirty="0" smtClean="0"/>
              <a:t>@</a:t>
            </a:r>
            <a:r>
              <a:rPr lang="en-US" dirty="0" err="1"/>
              <a:t>hankroark</a:t>
            </a:r>
            <a:endParaRPr lang="en-US" dirty="0"/>
          </a:p>
          <a:p>
            <a:r>
              <a:rPr lang="en-US" dirty="0"/>
              <a:t>hank@h2o.ai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4260114" y="1587413"/>
            <a:ext cx="3629701" cy="2103421"/>
          </a:xfrm>
          <a:prstGeom prst="cloud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4916052" y="1950097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6" name="Oval 5"/>
          <p:cNvSpPr/>
          <p:nvPr/>
        </p:nvSpPr>
        <p:spPr>
          <a:xfrm>
            <a:off x="6578605" y="2178226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7" name="Oval 6"/>
          <p:cNvSpPr/>
          <p:nvPr/>
        </p:nvSpPr>
        <p:spPr>
          <a:xfrm>
            <a:off x="5315454" y="2777901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24" name="Magnetic Disk 23"/>
          <p:cNvSpPr/>
          <p:nvPr/>
        </p:nvSpPr>
        <p:spPr>
          <a:xfrm>
            <a:off x="5275181" y="4208756"/>
            <a:ext cx="1377393" cy="807771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934782" y="2211230"/>
            <a:ext cx="984041" cy="716120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406945" y="2775609"/>
            <a:ext cx="662650" cy="1468418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4" idx="1"/>
          </p:cNvCxnSpPr>
          <p:nvPr/>
        </p:nvCxnSpPr>
        <p:spPr>
          <a:xfrm>
            <a:off x="5918823" y="3375286"/>
            <a:ext cx="45055" cy="833471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2"/>
          </p:cNvCxnSpPr>
          <p:nvPr/>
        </p:nvCxnSpPr>
        <p:spPr>
          <a:xfrm>
            <a:off x="4916052" y="2235453"/>
            <a:ext cx="625209" cy="2008574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57338" y="4582010"/>
            <a:ext cx="8496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Segoe UI Semilight"/>
                <a:cs typeface="Segoe UI Semilight"/>
              </a:rPr>
              <a:t>data.csv</a:t>
            </a:r>
            <a:endParaRPr lang="en-US" sz="1050" dirty="0">
              <a:solidFill>
                <a:schemeClr val="bg1"/>
              </a:solidFill>
              <a:latin typeface="Segoe UI Semilight"/>
              <a:cs typeface="Segoe UI Semilight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301437" y="2063438"/>
            <a:ext cx="1047545" cy="1270185"/>
          </a:xfrm>
          <a:prstGeom prst="roundRect">
            <a:avLst/>
          </a:prstGeom>
          <a:solidFill>
            <a:srgbClr val="C6DD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TextBox 67"/>
          <p:cNvSpPr txBox="1"/>
          <p:nvPr/>
        </p:nvSpPr>
        <p:spPr>
          <a:xfrm>
            <a:off x="2673714" y="2178226"/>
            <a:ext cx="14791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HTTP REST API request to H</a:t>
            </a:r>
            <a:r>
              <a:rPr lang="en-US" sz="1050" baseline="-25000" dirty="0">
                <a:latin typeface="Segoe UI Semilight"/>
                <a:cs typeface="Segoe UI Semilight"/>
              </a:rPr>
              <a:t>2</a:t>
            </a:r>
            <a:r>
              <a:rPr lang="en-US" sz="1050" dirty="0">
                <a:latin typeface="Segoe UI Semilight"/>
                <a:cs typeface="Segoe UI Semilight"/>
              </a:rPr>
              <a:t>O</a:t>
            </a:r>
          </a:p>
          <a:p>
            <a:pPr algn="ctr"/>
            <a:r>
              <a:rPr lang="en-US" sz="1050" dirty="0">
                <a:latin typeface="Segoe UI Semilight"/>
                <a:cs typeface="Segoe UI Semilight"/>
              </a:rPr>
              <a:t>has HDFS path</a:t>
            </a:r>
          </a:p>
        </p:txBody>
      </p:sp>
      <p:sp>
        <p:nvSpPr>
          <p:cNvPr id="69" name="Freeform 68"/>
          <p:cNvSpPr/>
          <p:nvPr/>
        </p:nvSpPr>
        <p:spPr>
          <a:xfrm rot="273937">
            <a:off x="1865507" y="2001258"/>
            <a:ext cx="3056696" cy="763210"/>
          </a:xfrm>
          <a:custGeom>
            <a:avLst/>
            <a:gdLst>
              <a:gd name="connsiteX0" fmla="*/ 0 w 3587228"/>
              <a:gd name="connsiteY0" fmla="*/ 874466 h 874466"/>
              <a:gd name="connsiteX1" fmla="*/ 1338774 w 3587228"/>
              <a:gd name="connsiteY1" fmla="*/ 50734 h 874466"/>
              <a:gd name="connsiteX2" fmla="*/ 3587228 w 3587228"/>
              <a:gd name="connsiteY2" fmla="*/ 85056 h 87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7228" h="874466">
                <a:moveTo>
                  <a:pt x="0" y="874466"/>
                </a:moveTo>
                <a:cubicBezTo>
                  <a:pt x="370451" y="528384"/>
                  <a:pt x="740903" y="182302"/>
                  <a:pt x="1338774" y="50734"/>
                </a:cubicBezTo>
                <a:cubicBezTo>
                  <a:pt x="1936645" y="-80834"/>
                  <a:pt x="3587228" y="85056"/>
                  <a:pt x="3587228" y="85056"/>
                </a:cubicBezTo>
              </a:path>
            </a:pathLst>
          </a:custGeom>
          <a:ln w="38100" cmpd="sng">
            <a:solidFill>
              <a:srgbClr val="26262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TextBox 69"/>
          <p:cNvSpPr txBox="1"/>
          <p:nvPr/>
        </p:nvSpPr>
        <p:spPr>
          <a:xfrm>
            <a:off x="6290616" y="1198508"/>
            <a:ext cx="1367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Segoe UI Semibold"/>
                <a:cs typeface="Segoe UI Semibold"/>
              </a:rPr>
              <a:t>H2O Cluster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260113" y="1249226"/>
            <a:ext cx="145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Initiate distributed ingest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004784" y="4530527"/>
            <a:ext cx="15726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HDFS</a:t>
            </a:r>
            <a:endParaRPr lang="en-US" sz="1050" b="1" dirty="0">
              <a:latin typeface="Segoe UI Semibold"/>
              <a:cs typeface="Segoe UI Semibold"/>
            </a:endParaRP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NFS</a:t>
            </a: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S3</a:t>
            </a:r>
            <a:endParaRPr lang="en-US" sz="1050" b="1" dirty="0" smtClean="0">
              <a:latin typeface="Segoe UI Semibold"/>
              <a:cs typeface="Segoe UI Semibold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67496" y="4353817"/>
            <a:ext cx="11295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Request data from HDFS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37552" y="925372"/>
            <a:ext cx="1572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/>
                <a:cs typeface="Segoe UI Semibold"/>
              </a:rPr>
              <a:t>STEP 2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1301437" y="1335557"/>
            <a:ext cx="1047545" cy="0"/>
          </a:xfrm>
          <a:prstGeom prst="line">
            <a:avLst/>
          </a:prstGeom>
          <a:ln w="57150" cmpd="sng">
            <a:solidFill>
              <a:srgbClr val="F8E80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073926" y="133065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0" name="TextBox 89"/>
          <p:cNvSpPr txBox="1"/>
          <p:nvPr/>
        </p:nvSpPr>
        <p:spPr>
          <a:xfrm>
            <a:off x="3073926" y="138207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683260" y="77243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" name="TextBox 91"/>
          <p:cNvSpPr txBox="1"/>
          <p:nvPr/>
        </p:nvSpPr>
        <p:spPr>
          <a:xfrm>
            <a:off x="4683260" y="82385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018104" y="3848125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" name="TextBox 93"/>
          <p:cNvSpPr txBox="1"/>
          <p:nvPr/>
        </p:nvSpPr>
        <p:spPr>
          <a:xfrm>
            <a:off x="7018104" y="3899544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2.4</a:t>
            </a:r>
          </a:p>
        </p:txBody>
      </p:sp>
      <p:sp>
        <p:nvSpPr>
          <p:cNvPr id="34" name="Freeform 33"/>
          <p:cNvSpPr/>
          <p:nvPr/>
        </p:nvSpPr>
        <p:spPr>
          <a:xfrm>
            <a:off x="4947729" y="2071798"/>
            <a:ext cx="1972382" cy="327309"/>
          </a:xfrm>
          <a:custGeom>
            <a:avLst/>
            <a:gdLst>
              <a:gd name="connsiteX0" fmla="*/ 0 w 2555331"/>
              <a:gd name="connsiteY0" fmla="*/ 149166 h 436412"/>
              <a:gd name="connsiteX1" fmla="*/ 1194504 w 2555331"/>
              <a:gd name="connsiteY1" fmla="*/ 13102 h 436412"/>
              <a:gd name="connsiteX2" fmla="*/ 2555331 w 2555331"/>
              <a:gd name="connsiteY2" fmla="*/ 436412 h 43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331" h="436412">
                <a:moveTo>
                  <a:pt x="0" y="149166"/>
                </a:moveTo>
                <a:cubicBezTo>
                  <a:pt x="384308" y="57197"/>
                  <a:pt x="768616" y="-34772"/>
                  <a:pt x="1194504" y="13102"/>
                </a:cubicBezTo>
                <a:cubicBezTo>
                  <a:pt x="1620392" y="60976"/>
                  <a:pt x="2326007" y="363341"/>
                  <a:pt x="2555331" y="436412"/>
                </a:cubicBezTo>
              </a:path>
            </a:pathLst>
          </a:cu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TextBox 37"/>
          <p:cNvSpPr txBox="1"/>
          <p:nvPr/>
        </p:nvSpPr>
        <p:spPr>
          <a:xfrm>
            <a:off x="1301437" y="1587412"/>
            <a:ext cx="104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  <a:latin typeface="Segoe UI Semibold"/>
                <a:cs typeface="Segoe UI Semibold"/>
              </a:rPr>
              <a:t>Python</a:t>
            </a:r>
            <a:endParaRPr lang="en-US" sz="2400" dirty="0">
              <a:solidFill>
                <a:srgbClr val="595959"/>
              </a:solidFill>
              <a:latin typeface="Segoe UI Semibold"/>
              <a:cs typeface="Segoe UI Semi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6449" y="2682418"/>
            <a:ext cx="11608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h2o.import_file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endParaRPr lang="en-US" sz="1050" dirty="0"/>
          </a:p>
        </p:txBody>
      </p:sp>
      <p:sp>
        <p:nvSpPr>
          <p:cNvPr id="40" name="Rectangle 39"/>
          <p:cNvSpPr/>
          <p:nvPr/>
        </p:nvSpPr>
        <p:spPr>
          <a:xfrm>
            <a:off x="1498601" y="344774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>
            <a:off x="1498601" y="349916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01830" y="3991017"/>
            <a:ext cx="1250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Segoe UI Semilight"/>
                <a:cs typeface="Segoe UI Semilight"/>
              </a:rPr>
              <a:t>Python </a:t>
            </a:r>
            <a:r>
              <a:rPr lang="en-US" sz="1050" dirty="0">
                <a:latin typeface="Segoe UI Semilight"/>
                <a:cs typeface="Segoe UI Semilight"/>
              </a:rPr>
              <a:t>function call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7100"/>
            <a:ext cx="9144000" cy="661149"/>
          </a:xfrm>
        </p:spPr>
        <p:txBody>
          <a:bodyPr>
            <a:noAutofit/>
          </a:bodyPr>
          <a:lstStyle/>
          <a:p>
            <a:r>
              <a:rPr lang="en-US" sz="2400" dirty="0"/>
              <a:t>PYTHON </a:t>
            </a:r>
            <a:r>
              <a:rPr lang="en-US" sz="2400" dirty="0" smtClean="0"/>
              <a:t>(AND R) </a:t>
            </a:r>
            <a:r>
              <a:rPr lang="en-US" sz="2400" dirty="0"/>
              <a:t>OBJECTS ARE PROXIES FOR BIG DATA </a:t>
            </a:r>
          </a:p>
        </p:txBody>
      </p:sp>
    </p:spTree>
    <p:extLst>
      <p:ext uri="{BB962C8B-B14F-4D97-AF65-F5344CB8AC3E}">
        <p14:creationId xmlns:p14="http://schemas.microsoft.com/office/powerpoint/2010/main" val="17637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4260114" y="1587413"/>
            <a:ext cx="3629701" cy="2103421"/>
          </a:xfrm>
          <a:prstGeom prst="cloud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4916052" y="1950097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6" name="Oval 5"/>
          <p:cNvSpPr/>
          <p:nvPr/>
        </p:nvSpPr>
        <p:spPr>
          <a:xfrm>
            <a:off x="6578605" y="2178226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7" name="Oval 6"/>
          <p:cNvSpPr/>
          <p:nvPr/>
        </p:nvSpPr>
        <p:spPr>
          <a:xfrm>
            <a:off x="5315454" y="2777901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932048" y="2190926"/>
            <a:ext cx="1000102" cy="742775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1301437" y="2063438"/>
            <a:ext cx="1047545" cy="1270185"/>
          </a:xfrm>
          <a:prstGeom prst="roundRect">
            <a:avLst/>
          </a:prstGeom>
          <a:solidFill>
            <a:srgbClr val="C6DD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301437" y="1587412"/>
            <a:ext cx="104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  <a:latin typeface="Segoe UI Semibold"/>
                <a:cs typeface="Segoe UI Semibold"/>
              </a:rPr>
              <a:t>Python</a:t>
            </a:r>
            <a:endParaRPr lang="en-US" sz="2400" dirty="0">
              <a:solidFill>
                <a:srgbClr val="595959"/>
              </a:solidFill>
              <a:latin typeface="Segoe UI Semibold"/>
              <a:cs typeface="Segoe UI Semibold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004784" y="4530527"/>
            <a:ext cx="15726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HDFS</a:t>
            </a: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NFS</a:t>
            </a: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S3</a:t>
            </a:r>
            <a:endParaRPr lang="en-US" sz="1050" b="1" dirty="0">
              <a:latin typeface="Segoe UI Semibold"/>
              <a:cs typeface="Segoe UI Semibold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37552" y="925372"/>
            <a:ext cx="1572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/>
                <a:cs typeface="Segoe UI Semibold"/>
              </a:rPr>
              <a:t>STEP 3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1301437" y="1335557"/>
            <a:ext cx="1047545" cy="0"/>
          </a:xfrm>
          <a:prstGeom prst="line">
            <a:avLst/>
          </a:prstGeom>
          <a:ln w="57150" cmpd="sng">
            <a:solidFill>
              <a:srgbClr val="F8E80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4987156" y="2018986"/>
            <a:ext cx="1940693" cy="383484"/>
          </a:xfrm>
          <a:custGeom>
            <a:avLst/>
            <a:gdLst>
              <a:gd name="connsiteX0" fmla="*/ 0 w 2555331"/>
              <a:gd name="connsiteY0" fmla="*/ 149166 h 436412"/>
              <a:gd name="connsiteX1" fmla="*/ 1194504 w 2555331"/>
              <a:gd name="connsiteY1" fmla="*/ 13102 h 436412"/>
              <a:gd name="connsiteX2" fmla="*/ 2555331 w 2555331"/>
              <a:gd name="connsiteY2" fmla="*/ 436412 h 43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331" h="436412">
                <a:moveTo>
                  <a:pt x="0" y="149166"/>
                </a:moveTo>
                <a:cubicBezTo>
                  <a:pt x="384308" y="57197"/>
                  <a:pt x="768616" y="-34772"/>
                  <a:pt x="1194504" y="13102"/>
                </a:cubicBezTo>
                <a:cubicBezTo>
                  <a:pt x="1620392" y="60976"/>
                  <a:pt x="2326007" y="363341"/>
                  <a:pt x="2555331" y="436412"/>
                </a:cubicBezTo>
              </a:path>
            </a:pathLst>
          </a:custGeom>
          <a:ln w="381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Oval 30"/>
          <p:cNvSpPr/>
          <p:nvPr/>
        </p:nvSpPr>
        <p:spPr>
          <a:xfrm>
            <a:off x="1651692" y="2522897"/>
            <a:ext cx="332752" cy="33476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2" name="TextBox 31"/>
          <p:cNvSpPr txBox="1"/>
          <p:nvPr/>
        </p:nvSpPr>
        <p:spPr>
          <a:xfrm>
            <a:off x="1301437" y="2857663"/>
            <a:ext cx="1047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595959"/>
                </a:solidFill>
                <a:latin typeface="Segoe UI Semibold"/>
                <a:cs typeface="Segoe UI Semibold"/>
              </a:rPr>
              <a:t>Cluster IP</a:t>
            </a:r>
          </a:p>
          <a:p>
            <a:pPr algn="ctr"/>
            <a:r>
              <a:rPr lang="en-US" sz="900" dirty="0">
                <a:solidFill>
                  <a:srgbClr val="595959"/>
                </a:solidFill>
                <a:latin typeface="Segoe UI Semibold"/>
                <a:cs typeface="Segoe UI Semibold"/>
              </a:rPr>
              <a:t>Cluster Port</a:t>
            </a:r>
          </a:p>
          <a:p>
            <a:pPr algn="ctr"/>
            <a:r>
              <a:rPr lang="en-US" sz="900" dirty="0">
                <a:solidFill>
                  <a:srgbClr val="595959"/>
                </a:solidFill>
                <a:latin typeface="Segoe UI Semibold"/>
                <a:cs typeface="Segoe UI Semibold"/>
              </a:rPr>
              <a:t>Pointer to Data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05464" y="2137064"/>
            <a:ext cx="13945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Return pointer to data in REST API JSON Response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22060" y="4420494"/>
            <a:ext cx="124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HDFS provides data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72927" y="1329077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8" name="TextBox 57"/>
          <p:cNvSpPr txBox="1"/>
          <p:nvPr/>
        </p:nvSpPr>
        <p:spPr>
          <a:xfrm>
            <a:off x="3072927" y="1380496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498218" y="344799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0" name="TextBox 59"/>
          <p:cNvSpPr txBox="1"/>
          <p:nvPr/>
        </p:nvSpPr>
        <p:spPr>
          <a:xfrm>
            <a:off x="1498218" y="349941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018104" y="3847682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TextBox 61"/>
          <p:cNvSpPr txBox="1"/>
          <p:nvPr/>
        </p:nvSpPr>
        <p:spPr>
          <a:xfrm>
            <a:off x="7018104" y="3899101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43000" y="3976714"/>
            <a:ext cx="1346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h2o_df object created in </a:t>
            </a:r>
            <a:r>
              <a:rPr lang="en-US" sz="1050" dirty="0" smtClean="0">
                <a:latin typeface="Segoe UI Semilight"/>
                <a:cs typeface="Segoe UI Semilight"/>
              </a:rPr>
              <a:t>Python</a:t>
            </a:r>
            <a:endParaRPr lang="en-US" sz="1050" dirty="0">
              <a:latin typeface="Segoe UI Semilight"/>
              <a:cs typeface="Segoe UI Semilight"/>
            </a:endParaRPr>
          </a:p>
        </p:txBody>
      </p:sp>
      <p:sp>
        <p:nvSpPr>
          <p:cNvPr id="64" name="Up Arrow 63"/>
          <p:cNvSpPr/>
          <p:nvPr/>
        </p:nvSpPr>
        <p:spPr>
          <a:xfrm>
            <a:off x="5701956" y="3375285"/>
            <a:ext cx="474745" cy="961126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Bent Arrow 64"/>
          <p:cNvSpPr/>
          <p:nvPr/>
        </p:nvSpPr>
        <p:spPr>
          <a:xfrm rot="19786172">
            <a:off x="4927231" y="2134811"/>
            <a:ext cx="499988" cy="2317391"/>
          </a:xfrm>
          <a:prstGeom prst="bentArrow">
            <a:avLst>
              <a:gd name="adj1" fmla="val 41049"/>
              <a:gd name="adj2" fmla="val 31486"/>
              <a:gd name="adj3" fmla="val 28073"/>
              <a:gd name="adj4" fmla="val 4375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6" name="Up Arrow 65"/>
          <p:cNvSpPr/>
          <p:nvPr/>
        </p:nvSpPr>
        <p:spPr>
          <a:xfrm rot="1150883">
            <a:off x="6395991" y="2713854"/>
            <a:ext cx="474745" cy="1698131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" name="Group 2"/>
          <p:cNvGrpSpPr/>
          <p:nvPr/>
        </p:nvGrpSpPr>
        <p:grpSpPr>
          <a:xfrm>
            <a:off x="5275181" y="4208756"/>
            <a:ext cx="1377393" cy="807771"/>
            <a:chOff x="5509574" y="5611675"/>
            <a:chExt cx="1836524" cy="1077028"/>
          </a:xfrm>
        </p:grpSpPr>
        <p:sp>
          <p:nvSpPr>
            <p:cNvPr id="24" name="Magnetic Disk 23"/>
            <p:cNvSpPr/>
            <p:nvPr/>
          </p:nvSpPr>
          <p:spPr>
            <a:xfrm>
              <a:off x="5509574" y="5611675"/>
              <a:ext cx="1836524" cy="1077028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85785" y="6109347"/>
              <a:ext cx="113280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bg1"/>
                  </a:solidFill>
                  <a:latin typeface="Segoe UI Semilight"/>
                  <a:cs typeface="Segoe UI Semilight"/>
                </a:rPr>
                <a:t>data.csv</a:t>
              </a:r>
              <a:endParaRPr lang="en-US" sz="1050" dirty="0">
                <a:solidFill>
                  <a:schemeClr val="bg1"/>
                </a:solidFill>
                <a:latin typeface="Segoe UI Semilight"/>
                <a:cs typeface="Segoe UI Semilight"/>
              </a:endParaRPr>
            </a:p>
          </p:txBody>
        </p:sp>
      </p:grpSp>
      <p:sp>
        <p:nvSpPr>
          <p:cNvPr id="67" name="Freeform 66"/>
          <p:cNvSpPr/>
          <p:nvPr/>
        </p:nvSpPr>
        <p:spPr>
          <a:xfrm>
            <a:off x="1968418" y="1950097"/>
            <a:ext cx="2947634" cy="688658"/>
          </a:xfrm>
          <a:custGeom>
            <a:avLst/>
            <a:gdLst>
              <a:gd name="connsiteX0" fmla="*/ 3718038 w 3718038"/>
              <a:gd name="connsiteY0" fmla="*/ 308383 h 966261"/>
              <a:gd name="connsiteX1" fmla="*/ 2601096 w 3718038"/>
              <a:gd name="connsiteY1" fmla="*/ 32992 h 966261"/>
              <a:gd name="connsiteX2" fmla="*/ 1193444 w 3718038"/>
              <a:gd name="connsiteY2" fmla="*/ 109489 h 966261"/>
              <a:gd name="connsiteX3" fmla="*/ 0 w 3718038"/>
              <a:gd name="connsiteY3" fmla="*/ 966261 h 96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038" h="966261">
                <a:moveTo>
                  <a:pt x="3718038" y="308383"/>
                </a:moveTo>
                <a:cubicBezTo>
                  <a:pt x="3369950" y="187262"/>
                  <a:pt x="3021862" y="66141"/>
                  <a:pt x="2601096" y="32992"/>
                </a:cubicBezTo>
                <a:cubicBezTo>
                  <a:pt x="2180330" y="-157"/>
                  <a:pt x="1626960" y="-46056"/>
                  <a:pt x="1193444" y="109489"/>
                </a:cubicBezTo>
                <a:cubicBezTo>
                  <a:pt x="759928" y="265034"/>
                  <a:pt x="96903" y="917813"/>
                  <a:pt x="0" y="966261"/>
                </a:cubicBezTo>
              </a:path>
            </a:pathLst>
          </a:custGeom>
          <a:ln w="3810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extBox 11"/>
          <p:cNvSpPr txBox="1"/>
          <p:nvPr/>
        </p:nvSpPr>
        <p:spPr>
          <a:xfrm>
            <a:off x="1485900" y="2209977"/>
            <a:ext cx="598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h2o_df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23201" y="2247770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Rectangle 38"/>
          <p:cNvSpPr/>
          <p:nvPr/>
        </p:nvSpPr>
        <p:spPr>
          <a:xfrm>
            <a:off x="5723201" y="2300380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ounded Rectangle 39"/>
          <p:cNvSpPr/>
          <p:nvPr/>
        </p:nvSpPr>
        <p:spPr>
          <a:xfrm>
            <a:off x="5632450" y="2075430"/>
            <a:ext cx="1436118" cy="1163071"/>
          </a:xfrm>
          <a:prstGeom prst="roundRect">
            <a:avLst/>
          </a:prstGeom>
          <a:solidFill>
            <a:schemeClr val="accent3">
              <a:lumMod val="75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>
            <a:off x="6050659" y="2372205"/>
            <a:ext cx="656061" cy="4154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  <a:p>
            <a:pPr algn="ctr"/>
            <a:r>
              <a:rPr lang="en-US" sz="1050" dirty="0"/>
              <a:t>Frame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706720" y="2408738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/>
          <p:cNvSpPr/>
          <p:nvPr/>
        </p:nvSpPr>
        <p:spPr>
          <a:xfrm>
            <a:off x="6706720" y="2461348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/>
          <p:cNvSpPr/>
          <p:nvPr/>
        </p:nvSpPr>
        <p:spPr>
          <a:xfrm>
            <a:off x="6162266" y="3003703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/>
          <p:cNvSpPr/>
          <p:nvPr/>
        </p:nvSpPr>
        <p:spPr>
          <a:xfrm>
            <a:off x="6162266" y="3056314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/>
          <p:cNvSpPr/>
          <p:nvPr/>
        </p:nvSpPr>
        <p:spPr>
          <a:xfrm>
            <a:off x="5723305" y="2196638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Rectangle 46"/>
          <p:cNvSpPr/>
          <p:nvPr/>
        </p:nvSpPr>
        <p:spPr>
          <a:xfrm>
            <a:off x="5723305" y="2143446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ectangle 47"/>
          <p:cNvSpPr/>
          <p:nvPr/>
        </p:nvSpPr>
        <p:spPr>
          <a:xfrm>
            <a:off x="6706720" y="2357116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Rectangle 48"/>
          <p:cNvSpPr/>
          <p:nvPr/>
        </p:nvSpPr>
        <p:spPr>
          <a:xfrm>
            <a:off x="6706720" y="2514541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Rectangle 52"/>
          <p:cNvSpPr/>
          <p:nvPr/>
        </p:nvSpPr>
        <p:spPr>
          <a:xfrm>
            <a:off x="6162266" y="2950511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/>
          <p:cNvSpPr/>
          <p:nvPr/>
        </p:nvSpPr>
        <p:spPr>
          <a:xfrm>
            <a:off x="6162266" y="3109506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/>
          <p:cNvSpPr/>
          <p:nvPr/>
        </p:nvSpPr>
        <p:spPr>
          <a:xfrm>
            <a:off x="4684686" y="775337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TextBox 69"/>
          <p:cNvSpPr txBox="1"/>
          <p:nvPr/>
        </p:nvSpPr>
        <p:spPr>
          <a:xfrm>
            <a:off x="4684686" y="826756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28735" y="1250922"/>
            <a:ext cx="13945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Distributed H</a:t>
            </a:r>
            <a:r>
              <a:rPr lang="en-US" sz="1050" baseline="-25000" dirty="0">
                <a:latin typeface="Segoe UI Semilight"/>
                <a:cs typeface="Segoe UI Semilight"/>
              </a:rPr>
              <a:t>2</a:t>
            </a:r>
            <a:r>
              <a:rPr lang="en-US" sz="1050" dirty="0">
                <a:latin typeface="Segoe UI Semilight"/>
                <a:cs typeface="Segoe UI Semilight"/>
              </a:rPr>
              <a:t>O</a:t>
            </a:r>
          </a:p>
          <a:p>
            <a:pPr algn="ctr"/>
            <a:r>
              <a:rPr lang="en-US" sz="1050" dirty="0">
                <a:latin typeface="Segoe UI Semilight"/>
                <a:cs typeface="Segoe UI Semilight"/>
              </a:rPr>
              <a:t>Frame in DKV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290616" y="1198508"/>
            <a:ext cx="1367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Segoe UI Semibold"/>
                <a:cs typeface="Segoe UI Semibold"/>
              </a:rPr>
              <a:t>H2O Cluster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-7100"/>
            <a:ext cx="9144000" cy="661149"/>
          </a:xfrm>
        </p:spPr>
        <p:txBody>
          <a:bodyPr>
            <a:noAutofit/>
          </a:bodyPr>
          <a:lstStyle/>
          <a:p>
            <a:r>
              <a:rPr lang="en-US" sz="2400" dirty="0"/>
              <a:t>PYTHON </a:t>
            </a:r>
            <a:r>
              <a:rPr lang="en-US" sz="2400" dirty="0" smtClean="0"/>
              <a:t>(AND R) </a:t>
            </a:r>
            <a:r>
              <a:rPr lang="en-US" sz="2400" dirty="0"/>
              <a:t>OBJECTS ARE PROXIES FOR BIG DATA </a:t>
            </a:r>
          </a:p>
        </p:txBody>
      </p:sp>
    </p:spTree>
    <p:extLst>
      <p:ext uri="{BB962C8B-B14F-4D97-AF65-F5344CB8AC3E}">
        <p14:creationId xmlns:p14="http://schemas.microsoft.com/office/powerpoint/2010/main" val="6628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STATISTICS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5185"/>
          <a:stretch/>
        </p:blipFill>
        <p:spPr>
          <a:xfrm>
            <a:off x="203200" y="1308100"/>
            <a:ext cx="7811211" cy="384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4584" b="11890"/>
          <a:stretch/>
        </p:blipFill>
        <p:spPr>
          <a:xfrm>
            <a:off x="203200" y="654049"/>
            <a:ext cx="7810500" cy="7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9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7" y="835554"/>
            <a:ext cx="7750041" cy="3922713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590550" y="1270000"/>
            <a:ext cx="6093748" cy="634999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77363" y="1282869"/>
            <a:ext cx="229036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Calculate Total </a:t>
            </a:r>
            <a:r>
              <a:rPr lang="en-US" sz="1800" dirty="0" smtClean="0"/>
              <a:t>Cycles</a:t>
            </a:r>
          </a:p>
          <a:p>
            <a:pPr algn="ctr"/>
            <a:r>
              <a:rPr lang="en-US" sz="1800" dirty="0" smtClean="0"/>
              <a:t>For Each Unit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69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7" y="835554"/>
            <a:ext cx="7750041" cy="3922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544310" y="2082801"/>
            <a:ext cx="5128357" cy="463751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20046" y="2016910"/>
            <a:ext cx="207645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Append To </a:t>
            </a:r>
            <a:r>
              <a:rPr lang="en-US" sz="1800" dirty="0" err="1" smtClean="0"/>
              <a:t>OriginalFrame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746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7" y="835554"/>
            <a:ext cx="7750041" cy="3922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TARGET VARIABLE</a:t>
            </a:r>
            <a:endParaRPr lang="en-US" dirty="0"/>
          </a:p>
        </p:txBody>
      </p:sp>
      <p:sp>
        <p:nvSpPr>
          <p:cNvPr id="8" name="Frame 7"/>
          <p:cNvSpPr/>
          <p:nvPr/>
        </p:nvSpPr>
        <p:spPr>
          <a:xfrm>
            <a:off x="457200" y="2682278"/>
            <a:ext cx="6388100" cy="911822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2715736"/>
            <a:ext cx="18415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Create New Feature of Cycles Remaining</a:t>
            </a:r>
          </a:p>
        </p:txBody>
      </p:sp>
    </p:spTree>
    <p:extLst>
      <p:ext uri="{BB962C8B-B14F-4D97-AF65-F5344CB8AC3E}">
        <p14:creationId xmlns:p14="http://schemas.microsoft.com/office/powerpoint/2010/main" val="15133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702208"/>
            <a:ext cx="6177196" cy="580492"/>
          </a:xfrm>
          <a:prstGeom prst="frame">
            <a:avLst>
              <a:gd name="adj1" fmla="val 2062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5074" y="832732"/>
            <a:ext cx="180022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smtClean="0"/>
              <a:t>Boolean</a:t>
            </a:r>
            <a:br>
              <a:rPr lang="en-US" sz="1800" smtClean="0"/>
            </a:br>
            <a:r>
              <a:rPr lang="en-US" sz="1800" smtClean="0"/>
              <a:t> </a:t>
            </a:r>
            <a:r>
              <a:rPr lang="en-US" sz="1800"/>
              <a:t>Indexing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054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918108"/>
            <a:ext cx="6362700" cy="580492"/>
          </a:xfrm>
          <a:prstGeom prst="frame">
            <a:avLst>
              <a:gd name="adj1" fmla="val 2062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9407" y="763100"/>
            <a:ext cx="18351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Sample the</a:t>
            </a:r>
            <a:br>
              <a:rPr lang="en-US" sz="1800" dirty="0"/>
            </a:br>
            <a:r>
              <a:rPr lang="en-US" sz="1800" dirty="0"/>
              <a:t>data to local</a:t>
            </a:r>
            <a:br>
              <a:rPr lang="en-US" sz="1800" dirty="0"/>
            </a:br>
            <a:r>
              <a:rPr lang="en-US" sz="1800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5268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1231900"/>
            <a:ext cx="5422900" cy="3851682"/>
          </a:xfrm>
          <a:prstGeom prst="frame">
            <a:avLst>
              <a:gd name="adj1" fmla="val 416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6331" y="1109152"/>
            <a:ext cx="2119990" cy="39703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800" dirty="0" smtClean="0"/>
          </a:p>
          <a:p>
            <a:pPr algn="ctr"/>
            <a:r>
              <a:rPr lang="en-US" sz="1800" dirty="0" smtClean="0"/>
              <a:t>Use </a:t>
            </a:r>
            <a:r>
              <a:rPr lang="en-US" sz="1800" dirty="0"/>
              <a:t>your</a:t>
            </a:r>
            <a:br>
              <a:rPr lang="en-US" sz="1800" dirty="0"/>
            </a:br>
            <a:r>
              <a:rPr lang="en-US" sz="1800" dirty="0"/>
              <a:t>favorite</a:t>
            </a:r>
            <a:br>
              <a:rPr lang="en-US" sz="1800" dirty="0"/>
            </a:br>
            <a:r>
              <a:rPr lang="en-US" sz="1800" dirty="0"/>
              <a:t>visualization</a:t>
            </a:r>
            <a:br>
              <a:rPr lang="en-US" sz="1800" dirty="0"/>
            </a:br>
            <a:r>
              <a:rPr lang="en-US" sz="1800" dirty="0"/>
              <a:t>tools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(</a:t>
            </a:r>
            <a:r>
              <a:rPr lang="en-US" sz="1800" dirty="0" err="1"/>
              <a:t>Seaborn</a:t>
            </a:r>
            <a:r>
              <a:rPr lang="en-US" sz="1800" dirty="0"/>
              <a:t>!)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Ugh, </a:t>
            </a:r>
            <a:br>
              <a:rPr lang="en-US" sz="1800" dirty="0"/>
            </a:br>
            <a:r>
              <a:rPr lang="en-US" sz="1800" dirty="0"/>
              <a:t>where are</a:t>
            </a:r>
            <a:br>
              <a:rPr lang="en-US" sz="1800" dirty="0"/>
            </a:br>
            <a:r>
              <a:rPr lang="en-US" sz="1800" dirty="0" smtClean="0"/>
              <a:t>trends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over time</a:t>
            </a:r>
          </a:p>
          <a:p>
            <a:pPr algn="ctr"/>
            <a:endParaRPr lang="en-US" sz="1800" dirty="0"/>
          </a:p>
        </p:txBody>
      </p:sp>
      <p:sp>
        <p:nvSpPr>
          <p:cNvPr id="9" name="Right Arrow 8"/>
          <p:cNvSpPr/>
          <p:nvPr/>
        </p:nvSpPr>
        <p:spPr>
          <a:xfrm>
            <a:off x="1087834" y="4864397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2061472" y="48264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9585" y="2605777"/>
            <a:ext cx="10406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Zero</a:t>
            </a:r>
          </a:p>
          <a:p>
            <a:r>
              <a:rPr lang="en-US" dirty="0" smtClean="0"/>
              <a:t>Remaining</a:t>
            </a:r>
          </a:p>
          <a:p>
            <a:r>
              <a:rPr lang="en-US" dirty="0" smtClean="0"/>
              <a:t>Useful</a:t>
            </a:r>
          </a:p>
          <a:p>
            <a:r>
              <a:rPr lang="en-US" dirty="0" smtClean="0"/>
              <a:t>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DATA ENRICHMENT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5" y="709613"/>
            <a:ext cx="5814934" cy="241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122613"/>
            <a:ext cx="7057332" cy="15382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7040" y="761951"/>
            <a:ext cx="230786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Sensor</a:t>
            </a:r>
            <a:br>
              <a:rPr lang="en-US" sz="1800" dirty="0"/>
            </a:br>
            <a:r>
              <a:rPr lang="en-US" sz="1800" dirty="0"/>
              <a:t>measurements</a:t>
            </a:r>
            <a:br>
              <a:rPr lang="en-US" sz="1800" dirty="0"/>
            </a:br>
            <a:r>
              <a:rPr lang="en-US" sz="1800" dirty="0"/>
              <a:t>appear in</a:t>
            </a:r>
            <a:br>
              <a:rPr lang="en-US" sz="1800" dirty="0"/>
            </a:br>
            <a:r>
              <a:rPr lang="en-US" sz="1800" dirty="0"/>
              <a:t>clusters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Corresponding</a:t>
            </a:r>
            <a:br>
              <a:rPr lang="en-US" sz="1800" dirty="0"/>
            </a:br>
            <a:r>
              <a:rPr lang="en-US" sz="1800" dirty="0"/>
              <a:t>to operating</a:t>
            </a:r>
            <a:br>
              <a:rPr lang="en-US" sz="1800" dirty="0"/>
            </a:br>
            <a:r>
              <a:rPr lang="en-US" sz="1800" dirty="0"/>
              <a:t>mode!</a:t>
            </a:r>
          </a:p>
        </p:txBody>
      </p:sp>
      <p:sp>
        <p:nvSpPr>
          <p:cNvPr id="6" name="Frame 5"/>
          <p:cNvSpPr/>
          <p:nvPr/>
        </p:nvSpPr>
        <p:spPr>
          <a:xfrm>
            <a:off x="215900" y="709613"/>
            <a:ext cx="6163040" cy="2413000"/>
          </a:xfrm>
          <a:prstGeom prst="frame">
            <a:avLst>
              <a:gd name="adj1" fmla="val 421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6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AMI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0900"/>
            <a:ext cx="8229600" cy="41783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Lead, Customer Data Science @ H2O.ai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John Deere: </a:t>
            </a:r>
            <a:r>
              <a:rPr lang="en-US" dirty="0"/>
              <a:t>Research, Software Product Development, High Tech Ventures</a:t>
            </a:r>
          </a:p>
          <a:p>
            <a:pPr marL="0" indent="0">
              <a:buNone/>
            </a:pPr>
            <a:r>
              <a:rPr lang="en-US" dirty="0"/>
              <a:t>Lots of time dealing with data off of machines, equipment, satellites, </a:t>
            </a:r>
            <a:r>
              <a:rPr lang="en-US" dirty="0" smtClean="0"/>
              <a:t>weather, radar</a:t>
            </a:r>
            <a:r>
              <a:rPr lang="en-US" dirty="0"/>
              <a:t>, hand sampled, and on.</a:t>
            </a:r>
          </a:p>
          <a:p>
            <a:pPr marL="0" indent="0">
              <a:buNone/>
            </a:pPr>
            <a:r>
              <a:rPr lang="en-US" dirty="0" smtClean="0"/>
              <a:t>Geospatial, temporal </a:t>
            </a:r>
            <a:r>
              <a:rPr lang="en-US" dirty="0"/>
              <a:t>/ time series data almost all from sensors.</a:t>
            </a:r>
          </a:p>
          <a:p>
            <a:pPr marL="0" indent="0">
              <a:buNone/>
            </a:pPr>
            <a:r>
              <a:rPr lang="en-US" dirty="0"/>
              <a:t>Previously at startups and consulting (Red Sky Interactive, </a:t>
            </a:r>
            <a:r>
              <a:rPr lang="en-US" dirty="0" err="1"/>
              <a:t>Nuforia</a:t>
            </a:r>
            <a:r>
              <a:rPr lang="en-US" dirty="0"/>
              <a:t>, </a:t>
            </a:r>
            <a:r>
              <a:rPr lang="en-US" dirty="0" err="1"/>
              <a:t>NetExplorer</a:t>
            </a:r>
            <a:r>
              <a:rPr lang="en-US" dirty="0"/>
              <a:t>, Perot Systems, a few of my own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Engineering &amp; </a:t>
            </a:r>
            <a:r>
              <a:rPr lang="en-US" dirty="0"/>
              <a:t>Management MIT</a:t>
            </a:r>
            <a:br>
              <a:rPr lang="en-US" dirty="0"/>
            </a:br>
            <a:r>
              <a:rPr lang="en-US" dirty="0"/>
              <a:t>Physics Georgia </a:t>
            </a:r>
            <a:r>
              <a:rPr lang="en-US" dirty="0" smtClean="0"/>
              <a:t>Tech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hank@h2oai.com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hankroark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>
                <a:hlinkClick r:id="rId2"/>
              </a:rPr>
              <a:t>https://www.linkedin.com/in/hankroark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9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5" y="709613"/>
            <a:ext cx="5814934" cy="241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122613"/>
            <a:ext cx="7057332" cy="1538287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215900" y="3122613"/>
            <a:ext cx="7188200" cy="1538287"/>
          </a:xfrm>
          <a:prstGeom prst="frame">
            <a:avLst>
              <a:gd name="adj1" fmla="val 421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1" y="2143719"/>
            <a:ext cx="18415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Use H2O k-means to find cluster centers</a:t>
            </a:r>
          </a:p>
        </p:txBody>
      </p:sp>
    </p:spTree>
    <p:extLst>
      <p:ext uri="{BB962C8B-B14F-4D97-AF65-F5344CB8AC3E}">
        <p14:creationId xmlns:p14="http://schemas.microsoft.com/office/powerpoint/2010/main" val="7186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44" y="654050"/>
            <a:ext cx="5724525" cy="1247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6350" y="1273770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Enrich existing data</a:t>
            </a:r>
            <a:br>
              <a:rPr lang="en-US" sz="1800" dirty="0"/>
            </a:br>
            <a:r>
              <a:rPr lang="en-US" sz="1800" dirty="0"/>
              <a:t>with operating mode</a:t>
            </a:r>
            <a:br>
              <a:rPr lang="en-US" sz="1800" dirty="0"/>
            </a:br>
            <a:r>
              <a:rPr lang="en-US" sz="1800" dirty="0"/>
              <a:t>membership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9147"/>
          <a:stretch/>
        </p:blipFill>
        <p:spPr>
          <a:xfrm>
            <a:off x="135512" y="2197100"/>
            <a:ext cx="7865488" cy="1918077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35512" y="2197100"/>
            <a:ext cx="7865488" cy="2032000"/>
          </a:xfrm>
          <a:prstGeom prst="frame">
            <a:avLst>
              <a:gd name="adj1" fmla="val 433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654048"/>
            <a:ext cx="6162989" cy="4324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0188" y="801443"/>
            <a:ext cx="2231712" cy="341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For non-constant </a:t>
            </a:r>
            <a:r>
              <a:rPr lang="en-US" sz="1800" dirty="0" smtClean="0"/>
              <a:t>sensor measurements </a:t>
            </a:r>
            <a:br>
              <a:rPr lang="en-US" sz="1800" dirty="0" smtClean="0"/>
            </a:br>
            <a:r>
              <a:rPr lang="en-US" sz="1800" dirty="0" smtClean="0"/>
              <a:t>within </a:t>
            </a:r>
            <a:r>
              <a:rPr lang="en-US" sz="1800" dirty="0"/>
              <a:t>an </a:t>
            </a:r>
            <a:br>
              <a:rPr lang="en-US" sz="1800" dirty="0"/>
            </a:br>
            <a:r>
              <a:rPr lang="en-US" sz="1800" dirty="0"/>
              <a:t>operating mode,</a:t>
            </a:r>
            <a:br>
              <a:rPr lang="en-US" sz="1800" dirty="0"/>
            </a:br>
            <a:endParaRPr lang="en-US" sz="1800" dirty="0"/>
          </a:p>
          <a:p>
            <a:pPr algn="ctr"/>
            <a:r>
              <a:rPr lang="en-US" sz="1800" dirty="0"/>
              <a:t>Standardize each sensor measurement </a:t>
            </a:r>
            <a:br>
              <a:rPr lang="en-US" sz="1800" dirty="0"/>
            </a:br>
            <a:r>
              <a:rPr lang="en-US" sz="1800" dirty="0"/>
              <a:t>by operating </a:t>
            </a:r>
            <a:r>
              <a:rPr lang="en-US" sz="1800" dirty="0" smtClean="0"/>
              <a:t>mode</a:t>
            </a:r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Based on </a:t>
            </a:r>
            <a:r>
              <a:rPr lang="en-US" sz="1800" dirty="0" smtClean="0"/>
              <a:t>the</a:t>
            </a:r>
            <a:br>
              <a:rPr lang="en-US" sz="1800" dirty="0" smtClean="0"/>
            </a:br>
            <a:r>
              <a:rPr lang="en-US" sz="1800" dirty="0" smtClean="0"/>
              <a:t>training </a:t>
            </a:r>
            <a:r>
              <a:rPr lang="en-US" sz="1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030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OVER TIME!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3" y="652123"/>
            <a:ext cx="3102417" cy="365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52123"/>
            <a:ext cx="3252752" cy="3656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1" y="4283105"/>
            <a:ext cx="2314734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Before </a:t>
            </a:r>
            <a:br>
              <a:rPr lang="en-US" sz="1800" dirty="0"/>
            </a:br>
            <a:r>
              <a:rPr lang="en-US" sz="1800"/>
              <a:t>H2O </a:t>
            </a:r>
            <a:r>
              <a:rPr lang="en-US" sz="1800" smtClean="0"/>
              <a:t>Data Preparation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155582" y="4308542"/>
            <a:ext cx="242631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Ready for </a:t>
            </a:r>
            <a:br>
              <a:rPr lang="en-US" sz="1800" dirty="0"/>
            </a:br>
            <a:r>
              <a:rPr lang="en-US" sz="1800" dirty="0"/>
              <a:t>H2O Learning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641032" y="2970021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2527162" y="29341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266134" y="2972097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TextBox 11"/>
          <p:cNvSpPr txBox="1"/>
          <p:nvPr/>
        </p:nvSpPr>
        <p:spPr>
          <a:xfrm>
            <a:off x="6239772" y="29341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243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- SIMPLE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" y="808434"/>
            <a:ext cx="8196753" cy="28110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8822" y="2819400"/>
            <a:ext cx="245745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Configure an</a:t>
            </a:r>
          </a:p>
          <a:p>
            <a:pPr algn="ctr"/>
            <a:r>
              <a:rPr lang="en-US" sz="1800" dirty="0"/>
              <a:t>Estimator</a:t>
            </a:r>
          </a:p>
        </p:txBody>
      </p:sp>
      <p:sp>
        <p:nvSpPr>
          <p:cNvPr id="5" name="Frame 4"/>
          <p:cNvSpPr/>
          <p:nvPr/>
        </p:nvSpPr>
        <p:spPr>
          <a:xfrm>
            <a:off x="260747" y="1346199"/>
            <a:ext cx="8196752" cy="1473201"/>
          </a:xfrm>
          <a:prstGeom prst="frame">
            <a:avLst>
              <a:gd name="adj1" fmla="val 433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39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- SIMPLE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" y="808434"/>
            <a:ext cx="8196753" cy="281106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260746" y="2489200"/>
            <a:ext cx="6978254" cy="1130300"/>
          </a:xfrm>
          <a:prstGeom prst="frame">
            <a:avLst>
              <a:gd name="adj1" fmla="val 809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9350" y="3773885"/>
            <a:ext cx="245745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u="sng" dirty="0"/>
              <a:t>Train</a:t>
            </a:r>
            <a:r>
              <a:rPr lang="en-US" sz="1800" dirty="0"/>
              <a:t> an Estimator</a:t>
            </a:r>
          </a:p>
        </p:txBody>
      </p:sp>
    </p:spTree>
    <p:extLst>
      <p:ext uri="{BB962C8B-B14F-4D97-AF65-F5344CB8AC3E}">
        <p14:creationId xmlns:p14="http://schemas.microsoft.com/office/powerpoint/2010/main" val="165043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11"/>
            <a:ext cx="9144000" cy="568751"/>
          </a:xfrm>
          <a:effectLst/>
        </p:spPr>
        <p:txBody>
          <a:bodyPr>
            <a:normAutofit fontScale="90000"/>
          </a:bodyPr>
          <a:lstStyle/>
          <a:p>
            <a:r>
              <a:rPr lang="en-US" sz="3300" dirty="0" smtClean="0"/>
              <a:t>PYTHON SCRIPT STARTING H2O GLM</a:t>
            </a:r>
            <a:endParaRPr lang="en-US" sz="3300" dirty="0"/>
          </a:p>
        </p:txBody>
      </p:sp>
      <p:sp>
        <p:nvSpPr>
          <p:cNvPr id="9" name="Rectangle 8"/>
          <p:cNvSpPr/>
          <p:nvPr/>
        </p:nvSpPr>
        <p:spPr>
          <a:xfrm>
            <a:off x="1260583" y="1800831"/>
            <a:ext cx="2069491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60583" y="2143103"/>
            <a:ext cx="2069491" cy="342272"/>
          </a:xfrm>
          <a:prstGeom prst="rect">
            <a:avLst/>
          </a:prstGeom>
          <a:solidFill>
            <a:srgbClr val="F8E805">
              <a:alpha val="1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>
                <a:solidFill>
                  <a:schemeClr val="tx1"/>
                </a:solidFill>
              </a:rPr>
              <a:t>REST/JSON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0583" y="2485375"/>
            <a:ext cx="2069491" cy="684545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 smtClean="0">
                <a:solidFill>
                  <a:srgbClr val="404040"/>
                </a:solidFill>
              </a:rPr>
              <a:t>POST </a:t>
            </a:r>
            <a:r>
              <a:rPr lang="en-US" sz="1050" dirty="0">
                <a:solidFill>
                  <a:srgbClr val="404040"/>
                </a:solidFill>
              </a:rPr>
              <a:t>/3/</a:t>
            </a:r>
            <a:r>
              <a:rPr lang="en-US" sz="1050" dirty="0" err="1">
                <a:solidFill>
                  <a:srgbClr val="404040"/>
                </a:solidFill>
              </a:rPr>
              <a:t>ModelBuilders</a:t>
            </a:r>
            <a:r>
              <a:rPr lang="en-US" sz="1050" dirty="0">
                <a:solidFill>
                  <a:srgbClr val="404040"/>
                </a:solidFill>
              </a:rPr>
              <a:t>/</a:t>
            </a:r>
            <a:r>
              <a:rPr lang="en-US" sz="1050" dirty="0" err="1">
                <a:solidFill>
                  <a:srgbClr val="404040"/>
                </a:solidFill>
              </a:rPr>
              <a:t>glm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0583" y="3169919"/>
            <a:ext cx="2069491" cy="684545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rgbClr val="404040"/>
                </a:solidFill>
              </a:rPr>
              <a:t>glm_estimator.train</a:t>
            </a:r>
            <a:r>
              <a:rPr lang="en-US" sz="1050" dirty="0" smtClean="0">
                <a:solidFill>
                  <a:srgbClr val="404040"/>
                </a:solidFill>
              </a:rPr>
              <a:t>()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60583" y="3854464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 smtClean="0"/>
              <a:t>Python </a:t>
            </a:r>
            <a:r>
              <a:rPr lang="en-US" sz="1050" dirty="0"/>
              <a:t>script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60583" y="4196736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Standard </a:t>
            </a:r>
            <a:r>
              <a:rPr lang="en-US" sz="1050" dirty="0" smtClean="0"/>
              <a:t>Python </a:t>
            </a:r>
            <a:r>
              <a:rPr lang="en-US" sz="1050" dirty="0"/>
              <a:t>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60583" y="1458559"/>
            <a:ext cx="4520324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TCP/IP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5299" y="1800831"/>
            <a:ext cx="2125609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5299" y="2143103"/>
            <a:ext cx="2125609" cy="342272"/>
          </a:xfrm>
          <a:prstGeom prst="rect">
            <a:avLst/>
          </a:prstGeom>
          <a:solidFill>
            <a:srgbClr val="F8E805">
              <a:alpha val="1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 REST/JSON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55299" y="2485375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/3/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ModelBuilders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endpoint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55299" y="2827647"/>
            <a:ext cx="2125609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Job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55299" y="3169919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GLM algorithm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55299" y="3512192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GLM tasks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55298" y="3854464"/>
            <a:ext cx="1057046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Fork/Join framework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12343" y="3854464"/>
            <a:ext cx="1068564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K/V store framework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55299" y="4196736"/>
            <a:ext cx="2125609" cy="342272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H2O process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010916" y="1998862"/>
            <a:ext cx="1775496" cy="254014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/>
          <p:cNvSpPr/>
          <p:nvPr/>
        </p:nvSpPr>
        <p:spPr>
          <a:xfrm>
            <a:off x="6196894" y="2485375"/>
            <a:ext cx="1403543" cy="2333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Network layer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196894" y="2835151"/>
            <a:ext cx="1403543" cy="233348"/>
          </a:xfrm>
          <a:prstGeom prst="rect">
            <a:avLst/>
          </a:prstGeom>
          <a:solidFill>
            <a:srgbClr val="F8E805">
              <a:alpha val="1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REST layer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196894" y="3184926"/>
            <a:ext cx="1403543" cy="233348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H2O - </a:t>
            </a:r>
            <a:r>
              <a:rPr lang="en-US" sz="900" dirty="0" err="1">
                <a:solidFill>
                  <a:srgbClr val="404040"/>
                </a:solidFill>
              </a:rPr>
              <a:t>algos</a:t>
            </a:r>
            <a:endParaRPr lang="en-US" sz="900" dirty="0">
              <a:solidFill>
                <a:srgbClr val="40404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196894" y="3534701"/>
            <a:ext cx="1403543" cy="233348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- core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196894" y="3884476"/>
            <a:ext cx="1403543" cy="233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User process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196894" y="4234251"/>
            <a:ext cx="1403543" cy="233348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process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10916" y="2097480"/>
            <a:ext cx="1775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Legend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355115" y="976076"/>
            <a:ext cx="0" cy="2558626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355115" y="933573"/>
            <a:ext cx="2462951" cy="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18066" y="1015231"/>
            <a:ext cx="0" cy="313760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631443" y="1199514"/>
            <a:ext cx="0" cy="287165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204581" y="1172696"/>
            <a:ext cx="2368070" cy="0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04581" y="1281833"/>
            <a:ext cx="0" cy="225286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60583" y="1800831"/>
            <a:ext cx="2069491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60583" y="2143103"/>
            <a:ext cx="2069491" cy="342272"/>
          </a:xfrm>
          <a:prstGeom prst="rect">
            <a:avLst/>
          </a:prstGeom>
          <a:solidFill>
            <a:srgbClr val="F8E805">
              <a:alpha val="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>
                <a:solidFill>
                  <a:schemeClr val="tx1"/>
                </a:solidFill>
              </a:rPr>
              <a:t>REST/JSON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0583" y="2485375"/>
            <a:ext cx="2069491" cy="684545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 smtClean="0">
                <a:solidFill>
                  <a:srgbClr val="404040"/>
                </a:solidFill>
              </a:rPr>
              <a:t>GET </a:t>
            </a:r>
            <a:r>
              <a:rPr lang="en-US" sz="1050" dirty="0">
                <a:solidFill>
                  <a:srgbClr val="404040"/>
                </a:solidFill>
              </a:rPr>
              <a:t>/</a:t>
            </a:r>
            <a:r>
              <a:rPr lang="en-US" sz="1050" dirty="0" smtClean="0">
                <a:solidFill>
                  <a:srgbClr val="404040"/>
                </a:solidFill>
              </a:rPr>
              <a:t>3/Models/</a:t>
            </a:r>
            <a:r>
              <a:rPr lang="en-US" sz="1050" dirty="0" err="1" smtClean="0">
                <a:solidFill>
                  <a:srgbClr val="404040"/>
                </a:solidFill>
              </a:rPr>
              <a:t>model_id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0583" y="3169919"/>
            <a:ext cx="2069491" cy="684545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404040"/>
                </a:solidFill>
              </a:rPr>
              <a:t>g</a:t>
            </a:r>
            <a:r>
              <a:rPr lang="en-US" sz="1050" dirty="0" err="1" smtClean="0">
                <a:solidFill>
                  <a:srgbClr val="404040"/>
                </a:solidFill>
              </a:rPr>
              <a:t>lm_estimator.show</a:t>
            </a:r>
            <a:r>
              <a:rPr lang="en-US" sz="1050" dirty="0" smtClean="0">
                <a:solidFill>
                  <a:srgbClr val="404040"/>
                </a:solidFill>
              </a:rPr>
              <a:t>()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60583" y="3854464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 smtClean="0"/>
              <a:t>Python </a:t>
            </a:r>
            <a:r>
              <a:rPr lang="en-US" sz="1050" dirty="0"/>
              <a:t>script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60583" y="4196736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Standard </a:t>
            </a:r>
            <a:r>
              <a:rPr lang="en-US" sz="1050" dirty="0" smtClean="0"/>
              <a:t>Python </a:t>
            </a:r>
            <a:r>
              <a:rPr lang="en-US" sz="1050" dirty="0"/>
              <a:t>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60583" y="1458559"/>
            <a:ext cx="4520324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TCP/IP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5299" y="1800831"/>
            <a:ext cx="2125609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5299" y="2143103"/>
            <a:ext cx="2125609" cy="342272"/>
          </a:xfrm>
          <a:prstGeom prst="rect">
            <a:avLst/>
          </a:prstGeom>
          <a:solidFill>
            <a:srgbClr val="F8E805">
              <a:alpha val="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 REST/JSON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55299" y="2485375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/3/Models endpoint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55298" y="3854464"/>
            <a:ext cx="1057046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Fork/Join framework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12343" y="3854464"/>
            <a:ext cx="1068564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K/V store framework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55299" y="4196736"/>
            <a:ext cx="2125609" cy="342272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H2O process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355115" y="976076"/>
            <a:ext cx="0" cy="2558626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355115" y="933573"/>
            <a:ext cx="2462951" cy="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8066" y="1015231"/>
            <a:ext cx="0" cy="313760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631443" y="1199514"/>
            <a:ext cx="0" cy="287165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204581" y="1172696"/>
            <a:ext cx="2368070" cy="0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04581" y="1281833"/>
            <a:ext cx="0" cy="225286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010916" y="1998862"/>
            <a:ext cx="1775496" cy="254014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/>
          <p:cNvSpPr/>
          <p:nvPr/>
        </p:nvSpPr>
        <p:spPr>
          <a:xfrm>
            <a:off x="6196894" y="2485375"/>
            <a:ext cx="1403543" cy="2333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Network layer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196894" y="2835151"/>
            <a:ext cx="1403543" cy="233348"/>
          </a:xfrm>
          <a:prstGeom prst="rect">
            <a:avLst/>
          </a:prstGeom>
          <a:solidFill>
            <a:srgbClr val="F8E805">
              <a:alpha val="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REST layer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196894" y="3184926"/>
            <a:ext cx="1403543" cy="233348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H2O - </a:t>
            </a:r>
            <a:r>
              <a:rPr lang="en-US" sz="900" dirty="0" err="1">
                <a:solidFill>
                  <a:srgbClr val="404040"/>
                </a:solidFill>
              </a:rPr>
              <a:t>algos</a:t>
            </a:r>
            <a:endParaRPr lang="en-US" sz="900" dirty="0">
              <a:solidFill>
                <a:srgbClr val="40404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196894" y="3534701"/>
            <a:ext cx="1403543" cy="233348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- core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196894" y="3884476"/>
            <a:ext cx="1403543" cy="233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User process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196894" y="4234251"/>
            <a:ext cx="1403543" cy="233348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process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10916" y="2097480"/>
            <a:ext cx="1775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Legend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SCRIPT STARTING H2O </a:t>
            </a:r>
            <a:r>
              <a:rPr lang="en-US" dirty="0" smtClean="0"/>
              <a:t>GLM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54049"/>
            <a:ext cx="3562350" cy="4489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3550" y="761206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Performance</a:t>
            </a:r>
          </a:p>
          <a:p>
            <a:pPr algn="ctr"/>
            <a:r>
              <a:rPr lang="en-US" sz="1800" dirty="0"/>
              <a:t>at a glance</a:t>
            </a:r>
            <a:br>
              <a:rPr lang="en-US" sz="1800" dirty="0"/>
            </a:br>
            <a:r>
              <a:rPr lang="en-US" sz="1800" dirty="0"/>
              <a:t>in Python</a:t>
            </a:r>
          </a:p>
        </p:txBody>
      </p:sp>
    </p:spTree>
    <p:extLst>
      <p:ext uri="{BB962C8B-B14F-4D97-AF65-F5344CB8AC3E}">
        <p14:creationId xmlns:p14="http://schemas.microsoft.com/office/powerpoint/2010/main" val="172934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54049"/>
            <a:ext cx="3562350" cy="4489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654049"/>
            <a:ext cx="3581400" cy="4489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3550" y="761206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Performance</a:t>
            </a:r>
          </a:p>
          <a:p>
            <a:pPr algn="ctr"/>
            <a:r>
              <a:rPr lang="en-US" sz="1800" dirty="0"/>
              <a:t>at a glance</a:t>
            </a:r>
            <a:br>
              <a:rPr lang="en-US" sz="1800" dirty="0"/>
            </a:br>
            <a:r>
              <a:rPr lang="en-US" sz="1800" dirty="0"/>
              <a:t>in H2O Flow</a:t>
            </a:r>
          </a:p>
        </p:txBody>
      </p:sp>
    </p:spTree>
    <p:extLst>
      <p:ext uri="{BB962C8B-B14F-4D97-AF65-F5344CB8AC3E}">
        <p14:creationId xmlns:p14="http://schemas.microsoft.com/office/powerpoint/2010/main" val="110760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710" y="786727"/>
            <a:ext cx="6426580" cy="446083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ARE INTO DATA, THE IOT HAS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91040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54049"/>
            <a:ext cx="3562350" cy="4489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654049"/>
            <a:ext cx="3581400" cy="4489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560" y="1578372"/>
            <a:ext cx="3959040" cy="29745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2700" y="658093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Performance</a:t>
            </a:r>
          </a:p>
          <a:p>
            <a:pPr algn="ctr"/>
            <a:r>
              <a:rPr lang="en-US" sz="1800" dirty="0"/>
              <a:t>at a glance</a:t>
            </a:r>
            <a:br>
              <a:rPr lang="en-US" sz="1800" dirty="0"/>
            </a:br>
            <a:r>
              <a:rPr lang="en-US" sz="1800" dirty="0"/>
              <a:t>graphically in Python</a:t>
            </a:r>
          </a:p>
        </p:txBody>
      </p:sp>
    </p:spTree>
    <p:extLst>
      <p:ext uri="{BB962C8B-B14F-4D97-AF65-F5344CB8AC3E}">
        <p14:creationId xmlns:p14="http://schemas.microsoft.com/office/powerpoint/2010/main" val="109320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2" y="740284"/>
            <a:ext cx="7025266" cy="3780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6815" y="1707412"/>
            <a:ext cx="2160588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Setup</a:t>
            </a:r>
          </a:p>
          <a:p>
            <a:pPr algn="ctr"/>
            <a:r>
              <a:rPr lang="en-US" sz="1800" dirty="0" err="1"/>
              <a:t>Hyperparameter</a:t>
            </a:r>
            <a:endParaRPr lang="en-US" sz="1800" dirty="0"/>
          </a:p>
          <a:p>
            <a:pPr algn="ctr"/>
            <a:r>
              <a:rPr lang="en-US" sz="1800" dirty="0"/>
              <a:t>Search Options</a:t>
            </a:r>
          </a:p>
        </p:txBody>
      </p:sp>
      <p:sp>
        <p:nvSpPr>
          <p:cNvPr id="5" name="Frame 4"/>
          <p:cNvSpPr/>
          <p:nvPr/>
        </p:nvSpPr>
        <p:spPr>
          <a:xfrm>
            <a:off x="262533" y="1146966"/>
            <a:ext cx="5642968" cy="2078834"/>
          </a:xfrm>
          <a:prstGeom prst="frame">
            <a:avLst>
              <a:gd name="adj1" fmla="val 599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2" y="740284"/>
            <a:ext cx="7025266" cy="3780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26212" y="2025735"/>
            <a:ext cx="2160588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Configure</a:t>
            </a:r>
            <a:br>
              <a:rPr lang="en-US" sz="1800" dirty="0"/>
            </a:br>
            <a:r>
              <a:rPr lang="en-US" sz="1800" dirty="0"/>
              <a:t>full full</a:t>
            </a:r>
            <a:br>
              <a:rPr lang="en-US" sz="1800" dirty="0"/>
            </a:br>
            <a:r>
              <a:rPr lang="en-US" sz="1800" dirty="0"/>
              <a:t>grid search</a:t>
            </a:r>
          </a:p>
        </p:txBody>
      </p:sp>
      <p:sp>
        <p:nvSpPr>
          <p:cNvPr id="5" name="Frame 4"/>
          <p:cNvSpPr/>
          <p:nvPr/>
        </p:nvSpPr>
        <p:spPr>
          <a:xfrm>
            <a:off x="335747" y="3035300"/>
            <a:ext cx="6913951" cy="520700"/>
          </a:xfrm>
          <a:prstGeom prst="frame">
            <a:avLst>
              <a:gd name="adj1" fmla="val 1331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2" y="740284"/>
            <a:ext cx="7025266" cy="3780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26212" y="2630742"/>
            <a:ext cx="216058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/>
              <a:t>Execute</a:t>
            </a:r>
            <a:br>
              <a:rPr lang="en-US" sz="1800"/>
            </a:br>
            <a:r>
              <a:rPr lang="en-US" sz="1800"/>
              <a:t>grid search</a:t>
            </a:r>
            <a:endParaRPr lang="en-US" sz="1800" dirty="0"/>
          </a:p>
        </p:txBody>
      </p:sp>
      <p:sp>
        <p:nvSpPr>
          <p:cNvPr id="5" name="Frame 4"/>
          <p:cNvSpPr/>
          <p:nvPr/>
        </p:nvSpPr>
        <p:spPr>
          <a:xfrm>
            <a:off x="262532" y="3369466"/>
            <a:ext cx="6785968" cy="1237969"/>
          </a:xfrm>
          <a:prstGeom prst="frame">
            <a:avLst>
              <a:gd name="adj1" fmla="val 599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43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284"/>
          <a:stretch/>
        </p:blipFill>
        <p:spPr>
          <a:xfrm>
            <a:off x="1185864" y="664368"/>
            <a:ext cx="5905500" cy="4146457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143000" y="1747633"/>
            <a:ext cx="6043613" cy="3149408"/>
          </a:xfrm>
          <a:prstGeom prst="frame">
            <a:avLst>
              <a:gd name="adj1" fmla="val 378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2922" y="1101302"/>
            <a:ext cx="245387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results &amp;</a:t>
            </a:r>
            <a:br>
              <a:rPr lang="en-US" sz="1800" dirty="0"/>
            </a:br>
            <a:r>
              <a:rPr lang="en-US" sz="1800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157293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653"/>
            <a:ext cx="6749812" cy="424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OPEN– </a:t>
            </a:r>
            <a:r>
              <a:rPr lang="en-US" dirty="0" smtClean="0"/>
              <a:t>SCIKIT PIPELINES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62327" y="1897689"/>
            <a:ext cx="234672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Create Pipelines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2027" y="2408249"/>
            <a:ext cx="347702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Hyperparameter</a:t>
            </a:r>
            <a:r>
              <a:rPr lang="en-US" sz="2000" dirty="0" smtClean="0"/>
              <a:t> Options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500489" y="2914959"/>
            <a:ext cx="340856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Cross </a:t>
            </a:r>
            <a:r>
              <a:rPr lang="en-US" sz="2000" dirty="0" smtClean="0"/>
              <a:t>validation strategy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562327" y="3458600"/>
            <a:ext cx="2346722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Hyperparameter</a:t>
            </a:r>
            <a:endParaRPr lang="en-US" sz="2000" dirty="0"/>
          </a:p>
          <a:p>
            <a:pPr algn="ctr"/>
            <a:r>
              <a:rPr lang="en-US" sz="2000" dirty="0"/>
              <a:t>Search Strategy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0077" y="4367754"/>
            <a:ext cx="166092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Fit</a:t>
            </a:r>
            <a:endParaRPr lang="en-US" sz="2000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49" y="762956"/>
            <a:ext cx="2032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- POST </a:t>
            </a:r>
            <a:r>
              <a:rPr lang="en-US" dirty="0" smtClean="0"/>
              <a:t>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048"/>
            <a:ext cx="8413506" cy="36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1200151"/>
            <a:ext cx="8699500" cy="339447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Download </a:t>
            </a:r>
            <a:r>
              <a:rPr lang="en-US" sz="2800" dirty="0"/>
              <a:t>and go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www.h2o.ai/download</a:t>
            </a:r>
            <a:endParaRPr lang="en-US" sz="2800" dirty="0" smtClean="0"/>
          </a:p>
          <a:p>
            <a:r>
              <a:rPr lang="en-US" sz="2800" dirty="0" smtClean="0"/>
              <a:t>Documentation: </a:t>
            </a:r>
            <a:r>
              <a:rPr lang="en-US" sz="2800" dirty="0" smtClean="0">
                <a:hlinkClick r:id="rId3"/>
              </a:rPr>
              <a:t>http://docs.h2o.ai/</a:t>
            </a:r>
            <a:endParaRPr lang="en-US" sz="2800" dirty="0" smtClean="0"/>
          </a:p>
          <a:p>
            <a:r>
              <a:rPr lang="en-US" sz="2800" dirty="0" smtClean="0"/>
              <a:t>Booklets</a:t>
            </a:r>
            <a:r>
              <a:rPr lang="en-US" sz="2800" dirty="0"/>
              <a:t>, </a:t>
            </a:r>
            <a:r>
              <a:rPr lang="en-US" sz="2800" dirty="0" smtClean="0"/>
              <a:t>Datasheet: </a:t>
            </a:r>
            <a:r>
              <a:rPr lang="en-US" sz="2800" dirty="0" smtClean="0">
                <a:hlinkClick r:id="rId4"/>
              </a:rPr>
              <a:t>http</a:t>
            </a:r>
            <a:r>
              <a:rPr lang="en-US" sz="2800" dirty="0">
                <a:hlinkClick r:id="rId4"/>
              </a:rPr>
              <a:t>://www.h2o.ai/resources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/>
          </a:p>
          <a:p>
            <a:r>
              <a:rPr lang="en-US" sz="2800" dirty="0" err="1" smtClean="0"/>
              <a:t>Github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5"/>
              </a:rPr>
              <a:t>http://github.com/h2oai/</a:t>
            </a:r>
            <a:endParaRPr lang="en-US" sz="2800" dirty="0" smtClean="0"/>
          </a:p>
          <a:p>
            <a:r>
              <a:rPr lang="en-US" sz="2800" dirty="0" smtClean="0"/>
              <a:t>Training: </a:t>
            </a:r>
            <a:r>
              <a:rPr lang="en-US" sz="2800" dirty="0" smtClean="0">
                <a:hlinkClick r:id="rId6"/>
              </a:rPr>
              <a:t>http://learn.h2o.ai/</a:t>
            </a:r>
            <a:r>
              <a:rPr lang="en-US" sz="2800" dirty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(Notebook is in this location)</a:t>
            </a:r>
          </a:p>
        </p:txBody>
      </p:sp>
    </p:spTree>
    <p:extLst>
      <p:ext uri="{BB962C8B-B14F-4D97-AF65-F5344CB8AC3E}">
        <p14:creationId xmlns:p14="http://schemas.microsoft.com/office/powerpoint/2010/main" val="1336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CONTRIBUTE: </a:t>
            </a:r>
            <a:r>
              <a:rPr lang="en-US" dirty="0" smtClean="0">
                <a:hlinkClick r:id="rId2"/>
              </a:rPr>
              <a:t>http://github.com/h2oai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COMMIT: </a:t>
            </a:r>
            <a:r>
              <a:rPr lang="en-US" dirty="0" smtClean="0">
                <a:hlinkClick r:id="rId3"/>
              </a:rPr>
              <a:t>careers@h2o.ai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(Algorithm engineers, software engineers, </a:t>
            </a:r>
            <a:br>
              <a:rPr lang="en-US" sz="2400" dirty="0" smtClean="0"/>
            </a:br>
            <a:r>
              <a:rPr lang="en-US" sz="2400" dirty="0" smtClean="0"/>
              <a:t>customer data scientists, solutions architects, </a:t>
            </a:r>
            <a:r>
              <a:rPr lang="is-IS" sz="2400" dirty="0" smtClean="0"/>
              <a:t>…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92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8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EXAMPLE?</a:t>
            </a:r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022351"/>
            <a:ext cx="7620000" cy="31877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4210051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GET </a:t>
            </a:r>
            <a:r>
              <a:rPr lang="en-US" dirty="0" smtClean="0"/>
              <a:t>READY FOR </a:t>
            </a:r>
            <a:r>
              <a:rPr lang="en-US" dirty="0" smtClean="0"/>
              <a:t>BRONTOBYTES!!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558" y="694544"/>
            <a:ext cx="8559241" cy="44237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WOW, HOW BIG IS A BRONTOBYTE?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114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234351" y="4794949"/>
            <a:ext cx="5099471" cy="18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sz="750"/>
              <a:t>Image courtesy </a:t>
            </a:r>
            <a:r>
              <a:rPr sz="75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http://www.telecom-cloud.net/wp-content/uploads/2015/05/Screen-Shot-2015-05-27-at-3.51.47-PM.png</a:t>
            </a:r>
          </a:p>
        </p:txBody>
      </p:sp>
      <p:pic>
        <p:nvPicPr>
          <p:cNvPr id="133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9361" y="764344"/>
            <a:ext cx="5145278" cy="38243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00"/>
            <a:ext cx="9144000" cy="661149"/>
          </a:xfrm>
        </p:spPr>
        <p:txBody>
          <a:bodyPr>
            <a:noAutofit/>
          </a:bodyPr>
          <a:lstStyle/>
          <a:p>
            <a:r>
              <a:rPr lang="en-US" sz="2800" dirty="0"/>
              <a:t>This much data will require a fast OODA loop</a:t>
            </a:r>
          </a:p>
        </p:txBody>
      </p:sp>
    </p:spTree>
    <p:extLst>
      <p:ext uri="{BB962C8B-B14F-4D97-AF65-F5344CB8AC3E}">
        <p14:creationId xmlns:p14="http://schemas.microsoft.com/office/powerpoint/2010/main" val="47200011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THE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9626"/>
            <a:ext cx="5238750" cy="393739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Domain: </a:t>
            </a:r>
            <a:r>
              <a:rPr lang="en-US" dirty="0" smtClean="0"/>
              <a:t>Prognostics and Health Management</a:t>
            </a:r>
          </a:p>
          <a:p>
            <a:pPr marL="0" indent="0">
              <a:buNone/>
            </a:pPr>
            <a:r>
              <a:rPr lang="en-US" b="1" dirty="0" smtClean="0"/>
              <a:t>Machine: </a:t>
            </a:r>
            <a:r>
              <a:rPr lang="en-US" dirty="0" smtClean="0"/>
              <a:t>Turbofan Jet Engines</a:t>
            </a:r>
          </a:p>
          <a:p>
            <a:pPr marL="0" indent="0">
              <a:buNone/>
            </a:pPr>
            <a:r>
              <a:rPr lang="en-US" b="1" dirty="0" smtClean="0"/>
              <a:t>Data Set: </a:t>
            </a:r>
            <a:r>
              <a:rPr lang="en-US" dirty="0" smtClean="0"/>
              <a:t>A</a:t>
            </a:r>
            <a:r>
              <a:rPr lang="en-US" dirty="0"/>
              <a:t>. </a:t>
            </a:r>
            <a:r>
              <a:rPr lang="en-US" dirty="0" err="1"/>
              <a:t>Saxena</a:t>
            </a:r>
            <a:r>
              <a:rPr lang="en-US" dirty="0"/>
              <a:t> and K. Goebel (2008). "Turbofan Engine Degradation Simulation Data Set", NASA Ames Prognostics Data </a:t>
            </a:r>
            <a:r>
              <a:rPr lang="en-US" dirty="0" smtClean="0"/>
              <a:t>Repository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Predict Remaining Useful Life from Partial Life Runs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Six operating modes, two failure modes, manufacturing variability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Training: 249 jet engines run to failure</a:t>
            </a:r>
          </a:p>
          <a:p>
            <a:pPr marL="0" indent="0">
              <a:buNone/>
            </a:pPr>
            <a:r>
              <a:rPr lang="en-US" dirty="0" smtClean="0"/>
              <a:t>Test: 248 jet engines</a:t>
            </a:r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0533" y="654049"/>
            <a:ext cx="2855452" cy="2410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6733" y="3064594"/>
            <a:ext cx="2387600" cy="1923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97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2" y="971021"/>
            <a:ext cx="8988756" cy="23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201"/>
            <a:ext cx="9144000" cy="521118"/>
          </a:xfrm>
        </p:spPr>
        <p:txBody>
          <a:bodyPr>
            <a:normAutofit fontScale="90000"/>
          </a:bodyPr>
          <a:lstStyle/>
          <a:p>
            <a:r>
              <a:rPr lang="en-US" sz="2813" dirty="0" smtClean="0"/>
              <a:t>PYTHON </a:t>
            </a:r>
            <a:r>
              <a:rPr lang="en-US" sz="2813" dirty="0" smtClean="0"/>
              <a:t>(AND R) </a:t>
            </a:r>
            <a:r>
              <a:rPr lang="en-US" sz="2813" dirty="0" smtClean="0"/>
              <a:t>OBJECTS ARE PROXIES FOR BIG DATA </a:t>
            </a:r>
            <a:endParaRPr lang="en-US" sz="2813" dirty="0"/>
          </a:p>
        </p:txBody>
      </p:sp>
      <p:sp>
        <p:nvSpPr>
          <p:cNvPr id="85" name="TextBox 84"/>
          <p:cNvSpPr txBox="1"/>
          <p:nvPr/>
        </p:nvSpPr>
        <p:spPr>
          <a:xfrm>
            <a:off x="1037552" y="1280986"/>
            <a:ext cx="1572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/>
                <a:cs typeface="Segoe UI Semibold"/>
              </a:rPr>
              <a:t>STEP 1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1301437" y="1691171"/>
            <a:ext cx="1047545" cy="0"/>
          </a:xfrm>
          <a:prstGeom prst="line">
            <a:avLst/>
          </a:prstGeom>
          <a:ln w="57150" cmpd="sng">
            <a:solidFill>
              <a:srgbClr val="F8E80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485900" y="3358979"/>
            <a:ext cx="8704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Segoe UI Semilight"/>
                <a:cs typeface="Segoe UI Semilight"/>
              </a:rPr>
              <a:t>Python </a:t>
            </a:r>
            <a:r>
              <a:rPr lang="en-US" sz="1050" dirty="0">
                <a:latin typeface="Segoe UI Semilight"/>
                <a:cs typeface="Segoe UI Semilight"/>
              </a:rPr>
              <a:t>user 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85900" y="2023252"/>
            <a:ext cx="1197227" cy="1197227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2382904" y="2951469"/>
            <a:ext cx="433653" cy="0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17795" y="2759294"/>
            <a:ext cx="5230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h2o_df =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h2o.import_file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(“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hdfs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://path/to/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data.csv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811464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3526</TotalTime>
  <Words>734</Words>
  <Application>Microsoft Macintosh PowerPoint</Application>
  <PresentationFormat>On-screen Show (16:9)</PresentationFormat>
  <Paragraphs>227</Paragraphs>
  <Slides>39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</vt:lpstr>
      <vt:lpstr>Courier New</vt:lpstr>
      <vt:lpstr>Palatino Linotype</vt:lpstr>
      <vt:lpstr>Segoe UI Semibold</vt:lpstr>
      <vt:lpstr>Segoe UI Semilight</vt:lpstr>
      <vt:lpstr>Times New Roman</vt:lpstr>
      <vt:lpstr>Arial</vt:lpstr>
      <vt:lpstr>Custom Design</vt:lpstr>
      <vt:lpstr>Fast, Distributed Machine Learning for Python using H2O</vt:lpstr>
      <vt:lpstr>WHO AMI I</vt:lpstr>
      <vt:lpstr>IF YOU ARE INTO DATA, THE IOT HAS IT</vt:lpstr>
      <vt:lpstr>WHY THIS EXAMPLE?</vt:lpstr>
      <vt:lpstr>WOW, HOW BIG IS A BRONTOBYTE?</vt:lpstr>
      <vt:lpstr>This much data will require a fast OODA loop</vt:lpstr>
      <vt:lpstr>EXAMPLE FROM THE IOT</vt:lpstr>
      <vt:lpstr>LOADING DATA</vt:lpstr>
      <vt:lpstr>PYTHON (AND R) OBJECTS ARE PROXIES FOR BIG DATA </vt:lpstr>
      <vt:lpstr>PYTHON (AND R) OBJECTS ARE PROXIES FOR BIG DATA </vt:lpstr>
      <vt:lpstr>PYTHON (AND R) OBJECTS ARE PROXIES FOR BIG DATA </vt:lpstr>
      <vt:lpstr>SUMMARY STATISTICS</vt:lpstr>
      <vt:lpstr>FEATURE ENGINEERING</vt:lpstr>
      <vt:lpstr>FEATURE ENGINEERING</vt:lpstr>
      <vt:lpstr>CREATE THE TARGET VARIABLE</vt:lpstr>
      <vt:lpstr>EXPLORATORY DATA ANALYSIS</vt:lpstr>
      <vt:lpstr>EXPLORATORY DATA ANALYSIS</vt:lpstr>
      <vt:lpstr>EXPLORATORY DATA ANALYSIS</vt:lpstr>
      <vt:lpstr>MODEL BASED DATA ENRICHMENT</vt:lpstr>
      <vt:lpstr>FEATURE ENGINEERING</vt:lpstr>
      <vt:lpstr>FEATURE ENGINEERING</vt:lpstr>
      <vt:lpstr>MORE FEATURE ENGINEERING</vt:lpstr>
      <vt:lpstr>TRENDS OVER TIME!</vt:lpstr>
      <vt:lpstr>MODELING - SIMPLE</vt:lpstr>
      <vt:lpstr>MODELING - SIMPLE</vt:lpstr>
      <vt:lpstr>PYTHON SCRIPT STARTING H2O GLM</vt:lpstr>
      <vt:lpstr>PYTHON SCRIPT STARTING H2O GLM</vt:lpstr>
      <vt:lpstr>MODEL EVALUATION</vt:lpstr>
      <vt:lpstr>MODEL EVALUATION</vt:lpstr>
      <vt:lpstr>MODEL EVALUATION</vt:lpstr>
      <vt:lpstr>CROSS VALIDATION</vt:lpstr>
      <vt:lpstr>CROSS VALIDATION</vt:lpstr>
      <vt:lpstr>CROSS VALIDATION</vt:lpstr>
      <vt:lpstr>CROSS VALIDATION</vt:lpstr>
      <vt:lpstr>OPEN– SCIKIT PIPELINES</vt:lpstr>
      <vt:lpstr>OPEN - POST PROCESSING</vt:lpstr>
      <vt:lpstr>RESOURCES</vt:lpstr>
      <vt:lpstr>GET INVOLVED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hank@h2oai.com</cp:lastModifiedBy>
  <cp:revision>132</cp:revision>
  <dcterms:created xsi:type="dcterms:W3CDTF">2015-09-15T15:26:47Z</dcterms:created>
  <dcterms:modified xsi:type="dcterms:W3CDTF">2016-01-16T15:32:40Z</dcterms:modified>
</cp:coreProperties>
</file>